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8" r:id="rId6"/>
    <p:sldId id="260" r:id="rId7"/>
    <p:sldId id="271" r:id="rId8"/>
    <p:sldId id="264" r:id="rId9"/>
    <p:sldId id="26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8E5"/>
    <a:srgbClr val="FFFFFF"/>
    <a:srgbClr val="296BF6"/>
    <a:srgbClr val="4289E8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E5C51-E91E-467F-981A-A00DC3453A94}" v="1" dt="2023-11-12T14:44:29.973"/>
    <p1510:client id="{A2FEB2AA-C692-4082-9CE7-75313F44DBC0}" v="910" dt="2023-11-12T14:53:12.724"/>
    <p1510:client id="{EAFA4C8A-193E-4350-BB78-98B78223EBC7}" v="5" dt="2023-11-12T14:34:20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D947E0-108F-4D20-A71E-3CF329F97212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User-friendly interface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1AFA1AF-0FF8-45B3-A6D0-0E255A2F637D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Streamline your impact reporting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E9682B4F-0217-4B50-923E-C104AA24290F}">
      <dgm:prSet phldr="0"/>
      <dgm:spPr>
        <a:solidFill>
          <a:schemeClr val="accent1"/>
        </a:solidFill>
        <a:ln>
          <a:noFill/>
        </a:ln>
      </dgm:spPr>
      <dgm:t>
        <a:bodyPr/>
        <a:lstStyle/>
        <a:p>
          <a:pPr marL="0" algn="ctr" rtl="0">
            <a:buNone/>
          </a:pPr>
          <a:r>
            <a:rPr lang="en-US" sz="2000">
              <a:latin typeface="Tenorite"/>
            </a:rPr>
            <a:t>Data-driven decision making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955960D-7F7D-E54C-8843-B1DBEEBFB364}" type="pres">
      <dgm:prSet presAssocID="{0DD8915E-DC14-41D6-9BB5-F49E1C265163}" presName="linComp" presStyleCnt="0"/>
      <dgm:spPr/>
    </dgm:pt>
    <dgm:pt modelId="{81155D12-3CC8-3D49-B0F3-3C84AC48510A}" type="pres">
      <dgm:prSet presAssocID="{73D947E0-108F-4D20-A71E-3CF329F97212}" presName="compNode" presStyleCnt="0"/>
      <dgm:spPr/>
    </dgm:pt>
    <dgm:pt modelId="{8F8B275D-8553-0846-A316-484B7B291C97}" type="pres">
      <dgm:prSet presAssocID="{73D947E0-108F-4D20-A71E-3CF329F97212}" presName="bkgdShape" presStyleLbl="node1" presStyleIdx="0" presStyleCnt="3" custLinFactNeighborX="-757"/>
      <dgm:spPr>
        <a:prstGeom prst="rect">
          <a:avLst/>
        </a:prstGeom>
      </dgm:spPr>
    </dgm:pt>
    <dgm:pt modelId="{7DA281F5-0265-2048-A63A-727E19796F79}" type="pres">
      <dgm:prSet presAssocID="{73D947E0-108F-4D20-A71E-3CF329F97212}" presName="nodeTx" presStyleLbl="node1" presStyleIdx="0" presStyleCnt="3">
        <dgm:presLayoutVars>
          <dgm:bulletEnabled val="1"/>
        </dgm:presLayoutVars>
      </dgm:prSet>
      <dgm:spPr/>
    </dgm:pt>
    <dgm:pt modelId="{79A13FEB-C61A-0346-824D-E0457CC5B4C9}" type="pres">
      <dgm:prSet presAssocID="{73D947E0-108F-4D20-A71E-3CF329F97212}" presName="invisiNode" presStyleLbl="node1" presStyleIdx="0" presStyleCnt="3"/>
      <dgm:spPr/>
    </dgm:pt>
    <dgm:pt modelId="{A126BA88-D0F9-AF4A-A7BA-0638E32B45F8}" type="pres">
      <dgm:prSet presAssocID="{73D947E0-108F-4D20-A71E-3CF329F97212}" presName="imagNode" presStyleLbl="fgImgPlace1" presStyleIdx="0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DF3C77F5-32F3-5845-BEE2-529229516397}" type="pres">
      <dgm:prSet presAssocID="{AE813459-65AB-4FA9-B717-330DDA6DFA4E}" presName="sibTrans" presStyleLbl="sibTrans2D1" presStyleIdx="0" presStyleCnt="0"/>
      <dgm:spPr/>
    </dgm:pt>
    <dgm:pt modelId="{16FC6348-B601-E348-A50F-7576C3DDD207}" type="pres">
      <dgm:prSet presAssocID="{B1AFA1AF-0FF8-45B3-A6D0-0E255A2F637D}" presName="compNode" presStyleCnt="0"/>
      <dgm:spPr/>
    </dgm:pt>
    <dgm:pt modelId="{4DFF6703-D32F-9E47-96B8-A304C47CCB78}" type="pres">
      <dgm:prSet presAssocID="{B1AFA1AF-0FF8-45B3-A6D0-0E255A2F637D}" presName="bkgdShape" presStyleLbl="node1" presStyleIdx="1" presStyleCnt="3" custLinFactNeighborX="-129"/>
      <dgm:spPr>
        <a:prstGeom prst="rect">
          <a:avLst/>
        </a:prstGeom>
      </dgm:spPr>
    </dgm:pt>
    <dgm:pt modelId="{BA2077AD-A827-784F-87A6-E8E29A836D84}" type="pres">
      <dgm:prSet presAssocID="{B1AFA1AF-0FF8-45B3-A6D0-0E255A2F637D}" presName="nodeTx" presStyleLbl="node1" presStyleIdx="1" presStyleCnt="3">
        <dgm:presLayoutVars>
          <dgm:bulletEnabled val="1"/>
        </dgm:presLayoutVars>
      </dgm:prSet>
      <dgm:spPr/>
    </dgm:pt>
    <dgm:pt modelId="{47276A48-75DE-FE4F-B4C6-8B77CF2957C3}" type="pres">
      <dgm:prSet presAssocID="{B1AFA1AF-0FF8-45B3-A6D0-0E255A2F637D}" presName="invisiNode" presStyleLbl="node1" presStyleIdx="1" presStyleCnt="3"/>
      <dgm:spPr/>
    </dgm:pt>
    <dgm:pt modelId="{EFEB790C-BD5C-F54D-9993-F81422A8AD8E}" type="pres">
      <dgm:prSet presAssocID="{B1AFA1AF-0FF8-45B3-A6D0-0E255A2F637D}" presName="imagNode" presStyleLbl="fgImgPlace1" presStyleIdx="1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56C7F139-002F-DF46-BB7F-23A563E7CE98}" type="pres">
      <dgm:prSet presAssocID="{88649F7A-400B-4056-965D-C9AC0B3AD942}" presName="sibTrans" presStyleLbl="sibTrans2D1" presStyleIdx="0" presStyleCnt="0"/>
      <dgm:spPr/>
    </dgm:pt>
    <dgm:pt modelId="{91E3D51E-7AB8-6349-A1D0-02F993052AB3}" type="pres">
      <dgm:prSet presAssocID="{E9682B4F-0217-4B50-923E-C104AA24290F}" presName="compNode" presStyleCnt="0"/>
      <dgm:spPr/>
    </dgm:pt>
    <dgm:pt modelId="{434ABADC-97F5-A547-823D-7594A86D79D3}" type="pres">
      <dgm:prSet presAssocID="{E9682B4F-0217-4B50-923E-C104AA24290F}" presName="bkgdShape" presStyleLbl="node1" presStyleIdx="2" presStyleCnt="3" custLinFactNeighborX="182"/>
      <dgm:spPr>
        <a:prstGeom prst="rect">
          <a:avLst/>
        </a:prstGeom>
      </dgm:spPr>
    </dgm:pt>
    <dgm:pt modelId="{BC636E4B-34B9-8543-A308-00E0D1B0D2F9}" type="pres">
      <dgm:prSet presAssocID="{E9682B4F-0217-4B50-923E-C104AA24290F}" presName="nodeTx" presStyleLbl="node1" presStyleIdx="2" presStyleCnt="3">
        <dgm:presLayoutVars>
          <dgm:bulletEnabled val="1"/>
        </dgm:presLayoutVars>
      </dgm:prSet>
      <dgm:spPr/>
    </dgm:pt>
    <dgm:pt modelId="{073A77BB-E8BD-4B4C-BFA2-7B530A2B3199}" type="pres">
      <dgm:prSet presAssocID="{E9682B4F-0217-4B50-923E-C104AA24290F}" presName="invisiNode" presStyleLbl="node1" presStyleIdx="2" presStyleCnt="3"/>
      <dgm:spPr/>
    </dgm:pt>
    <dgm:pt modelId="{CC076D56-4BB0-7246-9039-788AB439DAF0}" type="pres">
      <dgm:prSet presAssocID="{E9682B4F-0217-4B50-923E-C104AA24290F}" presName="imagNode" presStyleLbl="fgImgPlace1" presStyleIdx="2" presStyleCnt="3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34555B3C-9FE3-475D-9127-0B0796A5F3BE}" type="presOf" srcId="{88649F7A-400B-4056-965D-C9AC0B3AD942}" destId="{56C7F139-002F-DF46-BB7F-23A563E7CE98}" srcOrd="0" destOrd="0" presId="urn:microsoft.com/office/officeart/2005/8/layout/hList7"/>
    <dgm:cxn modelId="{2FF49864-0858-4A2A-8E35-9709650863CF}" type="presOf" srcId="{B1AFA1AF-0FF8-45B3-A6D0-0E255A2F637D}" destId="{4DFF6703-D32F-9E47-96B8-A304C47CCB78}" srcOrd="0" destOrd="0" presId="urn:microsoft.com/office/officeart/2005/8/layout/hList7"/>
    <dgm:cxn modelId="{B954524F-C711-44E1-9C92-8A31559DC378}" type="presOf" srcId="{E9682B4F-0217-4B50-923E-C104AA24290F}" destId="{434ABADC-97F5-A547-823D-7594A86D79D3}" srcOrd="0" destOrd="0" presId="urn:microsoft.com/office/officeart/2005/8/layout/hList7"/>
    <dgm:cxn modelId="{E77CDA95-D79E-42CF-B9C8-EB87DE498376}" type="presOf" srcId="{73D947E0-108F-4D20-A71E-3CF329F97212}" destId="{7DA281F5-0265-2048-A63A-727E19796F79}" srcOrd="1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480239AB-8145-4628-9731-1CECFB6FDE89}" type="presOf" srcId="{B1AFA1AF-0FF8-45B3-A6D0-0E255A2F637D}" destId="{BA2077AD-A827-784F-87A6-E8E29A836D84}" srcOrd="1" destOrd="0" presId="urn:microsoft.com/office/officeart/2005/8/layout/hList7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75DD38CB-93E3-4721-BA21-A55F63D1A57C}" type="presOf" srcId="{E9682B4F-0217-4B50-923E-C104AA24290F}" destId="{BC636E4B-34B9-8543-A308-00E0D1B0D2F9}" srcOrd="1" destOrd="0" presId="urn:microsoft.com/office/officeart/2005/8/layout/hList7"/>
    <dgm:cxn modelId="{507E81E4-27FB-4D8E-BB11-21E27B379AC3}" type="presOf" srcId="{73D947E0-108F-4D20-A71E-3CF329F97212}" destId="{8F8B275D-8553-0846-A316-484B7B291C97}" srcOrd="0" destOrd="0" presId="urn:microsoft.com/office/officeart/2005/8/layout/hList7"/>
    <dgm:cxn modelId="{C00956EE-4451-47EB-9BB8-C3186162346F}" type="presOf" srcId="{AE813459-65AB-4FA9-B717-330DDA6DFA4E}" destId="{DF3C77F5-32F3-5845-BEE2-529229516397}" srcOrd="0" destOrd="0" presId="urn:microsoft.com/office/officeart/2005/8/layout/hList7"/>
    <dgm:cxn modelId="{32B64026-CC71-467D-A5AA-C3E48E158819}" type="presParOf" srcId="{A34AE8AA-FDF7-FA40-BADC-6B62C2B1DE88}" destId="{2107607C-A87A-3347-81F6-106C527DBD58}" srcOrd="0" destOrd="0" presId="urn:microsoft.com/office/officeart/2005/8/layout/hList7"/>
    <dgm:cxn modelId="{431D1368-2C69-48F7-9117-05D995597B2F}" type="presParOf" srcId="{A34AE8AA-FDF7-FA40-BADC-6B62C2B1DE88}" destId="{0955960D-7F7D-E54C-8843-B1DBEEBFB364}" srcOrd="1" destOrd="0" presId="urn:microsoft.com/office/officeart/2005/8/layout/hList7"/>
    <dgm:cxn modelId="{09F4BA93-BDD7-4076-9C6E-7A980EAB00D9}" type="presParOf" srcId="{0955960D-7F7D-E54C-8843-B1DBEEBFB364}" destId="{81155D12-3CC8-3D49-B0F3-3C84AC48510A}" srcOrd="0" destOrd="0" presId="urn:microsoft.com/office/officeart/2005/8/layout/hList7"/>
    <dgm:cxn modelId="{9E48F734-F38A-4572-BB4E-5CA5FA336DBB}" type="presParOf" srcId="{81155D12-3CC8-3D49-B0F3-3C84AC48510A}" destId="{8F8B275D-8553-0846-A316-484B7B291C97}" srcOrd="0" destOrd="0" presId="urn:microsoft.com/office/officeart/2005/8/layout/hList7"/>
    <dgm:cxn modelId="{CF9EE598-0F47-4C22-A59A-28008DE6ECA7}" type="presParOf" srcId="{81155D12-3CC8-3D49-B0F3-3C84AC48510A}" destId="{7DA281F5-0265-2048-A63A-727E19796F79}" srcOrd="1" destOrd="0" presId="urn:microsoft.com/office/officeart/2005/8/layout/hList7"/>
    <dgm:cxn modelId="{09804A6C-C5F3-44ED-9BB6-2AB8FAD3E63F}" type="presParOf" srcId="{81155D12-3CC8-3D49-B0F3-3C84AC48510A}" destId="{79A13FEB-C61A-0346-824D-E0457CC5B4C9}" srcOrd="2" destOrd="0" presId="urn:microsoft.com/office/officeart/2005/8/layout/hList7"/>
    <dgm:cxn modelId="{A4068DAC-4367-432B-A134-BEA44CA20B38}" type="presParOf" srcId="{81155D12-3CC8-3D49-B0F3-3C84AC48510A}" destId="{A126BA88-D0F9-AF4A-A7BA-0638E32B45F8}" srcOrd="3" destOrd="0" presId="urn:microsoft.com/office/officeart/2005/8/layout/hList7"/>
    <dgm:cxn modelId="{F75BF400-7162-4F45-A05E-5A85F1906BFC}" type="presParOf" srcId="{0955960D-7F7D-E54C-8843-B1DBEEBFB364}" destId="{DF3C77F5-32F3-5845-BEE2-529229516397}" srcOrd="1" destOrd="0" presId="urn:microsoft.com/office/officeart/2005/8/layout/hList7"/>
    <dgm:cxn modelId="{67E213A5-620E-449B-9342-7DAB73B8DE3B}" type="presParOf" srcId="{0955960D-7F7D-E54C-8843-B1DBEEBFB364}" destId="{16FC6348-B601-E348-A50F-7576C3DDD207}" srcOrd="2" destOrd="0" presId="urn:microsoft.com/office/officeart/2005/8/layout/hList7"/>
    <dgm:cxn modelId="{F89C8D09-D93F-44A7-AD1D-4C2440F0EF15}" type="presParOf" srcId="{16FC6348-B601-E348-A50F-7576C3DDD207}" destId="{4DFF6703-D32F-9E47-96B8-A304C47CCB78}" srcOrd="0" destOrd="0" presId="urn:microsoft.com/office/officeart/2005/8/layout/hList7"/>
    <dgm:cxn modelId="{463D29CC-4D01-4359-83AA-8B289D245B86}" type="presParOf" srcId="{16FC6348-B601-E348-A50F-7576C3DDD207}" destId="{BA2077AD-A827-784F-87A6-E8E29A836D84}" srcOrd="1" destOrd="0" presId="urn:microsoft.com/office/officeart/2005/8/layout/hList7"/>
    <dgm:cxn modelId="{A26F0CBA-2DD5-419F-896D-1095574175F5}" type="presParOf" srcId="{16FC6348-B601-E348-A50F-7576C3DDD207}" destId="{47276A48-75DE-FE4F-B4C6-8B77CF2957C3}" srcOrd="2" destOrd="0" presId="urn:microsoft.com/office/officeart/2005/8/layout/hList7"/>
    <dgm:cxn modelId="{6B420DE1-1355-470A-9124-B286B03462FF}" type="presParOf" srcId="{16FC6348-B601-E348-A50F-7576C3DDD207}" destId="{EFEB790C-BD5C-F54D-9993-F81422A8AD8E}" srcOrd="3" destOrd="0" presId="urn:microsoft.com/office/officeart/2005/8/layout/hList7"/>
    <dgm:cxn modelId="{F18AC7A3-5B45-460A-82B9-4055A9A3D1BD}" type="presParOf" srcId="{0955960D-7F7D-E54C-8843-B1DBEEBFB364}" destId="{56C7F139-002F-DF46-BB7F-23A563E7CE98}" srcOrd="3" destOrd="0" presId="urn:microsoft.com/office/officeart/2005/8/layout/hList7"/>
    <dgm:cxn modelId="{74AB662B-9A8E-4904-AE57-163677C6F257}" type="presParOf" srcId="{0955960D-7F7D-E54C-8843-B1DBEEBFB364}" destId="{91E3D51E-7AB8-6349-A1D0-02F993052AB3}" srcOrd="4" destOrd="0" presId="urn:microsoft.com/office/officeart/2005/8/layout/hList7"/>
    <dgm:cxn modelId="{DAA7E4FF-AA3A-421E-93F2-F3688F236F0D}" type="presParOf" srcId="{91E3D51E-7AB8-6349-A1D0-02F993052AB3}" destId="{434ABADC-97F5-A547-823D-7594A86D79D3}" srcOrd="0" destOrd="0" presId="urn:microsoft.com/office/officeart/2005/8/layout/hList7"/>
    <dgm:cxn modelId="{9E439CC4-F233-4511-AB8D-FC5D9FCB1209}" type="presParOf" srcId="{91E3D51E-7AB8-6349-A1D0-02F993052AB3}" destId="{BC636E4B-34B9-8543-A308-00E0D1B0D2F9}" srcOrd="1" destOrd="0" presId="urn:microsoft.com/office/officeart/2005/8/layout/hList7"/>
    <dgm:cxn modelId="{8E6B6532-E07D-4DCB-94D6-734CFEA52445}" type="presParOf" srcId="{91E3D51E-7AB8-6349-A1D0-02F993052AB3}" destId="{073A77BB-E8BD-4B4C-BFA2-7B530A2B3199}" srcOrd="2" destOrd="0" presId="urn:microsoft.com/office/officeart/2005/8/layout/hList7"/>
    <dgm:cxn modelId="{78D2DB05-C273-4A4F-AD90-FF0E70797DA1}" type="presParOf" srcId="{91E3D51E-7AB8-6349-A1D0-02F993052AB3}" destId="{CC076D56-4BB0-7246-9039-788AB439DAF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B275D-8553-0846-A316-484B7B291C97}">
      <dsp:nvSpPr>
        <dsp:cNvPr id="0" name=""/>
        <dsp:cNvSpPr/>
      </dsp:nvSpPr>
      <dsp:spPr>
        <a:xfrm>
          <a:off x="0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User-friendly interface</a:t>
          </a:r>
        </a:p>
      </dsp:txBody>
      <dsp:txXfrm>
        <a:off x="0" y="1552902"/>
        <a:ext cx="3165132" cy="1552902"/>
      </dsp:txXfrm>
    </dsp:sp>
    <dsp:sp modelId="{A126BA88-D0F9-AF4A-A7BA-0638E32B45F8}">
      <dsp:nvSpPr>
        <dsp:cNvPr id="0" name=""/>
        <dsp:cNvSpPr/>
      </dsp:nvSpPr>
      <dsp:spPr>
        <a:xfrm>
          <a:off x="1176686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6703-D32F-9E47-96B8-A304C47CCB78}">
      <dsp:nvSpPr>
        <dsp:cNvPr id="0" name=""/>
        <dsp:cNvSpPr/>
      </dsp:nvSpPr>
      <dsp:spPr>
        <a:xfrm>
          <a:off x="3258038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Streamline your impact reporting</a:t>
          </a:r>
        </a:p>
      </dsp:txBody>
      <dsp:txXfrm>
        <a:off x="3258038" y="1552902"/>
        <a:ext cx="3165132" cy="1552902"/>
      </dsp:txXfrm>
    </dsp:sp>
    <dsp:sp modelId="{EFEB790C-BD5C-F54D-9993-F81422A8AD8E}">
      <dsp:nvSpPr>
        <dsp:cNvPr id="0" name=""/>
        <dsp:cNvSpPr/>
      </dsp:nvSpPr>
      <dsp:spPr>
        <a:xfrm>
          <a:off x="4436773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BADC-97F5-A547-823D-7594A86D79D3}">
      <dsp:nvSpPr>
        <dsp:cNvPr id="0" name=""/>
        <dsp:cNvSpPr/>
      </dsp:nvSpPr>
      <dsp:spPr>
        <a:xfrm>
          <a:off x="6524242" y="0"/>
          <a:ext cx="3165132" cy="3882255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enorite"/>
            </a:rPr>
            <a:t>Data-driven decision making</a:t>
          </a:r>
        </a:p>
      </dsp:txBody>
      <dsp:txXfrm>
        <a:off x="6524242" y="1552902"/>
        <a:ext cx="3165132" cy="1552902"/>
      </dsp:txXfrm>
    </dsp:sp>
    <dsp:sp modelId="{CC076D56-4BB0-7246-9039-788AB439DAF0}">
      <dsp:nvSpPr>
        <dsp:cNvPr id="0" name=""/>
        <dsp:cNvSpPr/>
      </dsp:nvSpPr>
      <dsp:spPr>
        <a:xfrm>
          <a:off x="7696859" y="471416"/>
          <a:ext cx="815828" cy="81582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2995153"/>
          <a:ext cx="8914225" cy="582338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11/12/2023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11/12/2023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181020"/>
            <a:ext cx="7329604" cy="1910622"/>
          </a:xfrm>
        </p:spPr>
        <p:txBody>
          <a:bodyPr/>
          <a:lstStyle/>
          <a:p>
            <a:r>
              <a:rPr lang="en-US"/>
              <a:t>Welcome</a:t>
            </a:r>
            <a:br>
              <a:rPr lang="en-US"/>
            </a:br>
            <a:r>
              <a:rPr lang="en-US" sz="3600" b="0"/>
              <a:t>Let's make your efforts meaningful!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4090648"/>
            <a:ext cx="3072949" cy="480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solidFill>
                  <a:srgbClr val="4289E8"/>
                </a:solidFill>
                <a:latin typeface="Tenorite"/>
                <a:cs typeface="Courier New"/>
              </a:rPr>
              <a:t>By Starsplusplus</a:t>
            </a:r>
          </a:p>
          <a:p>
            <a:endParaRPr lang="en-US"/>
          </a:p>
        </p:txBody>
      </p:sp>
      <p:pic>
        <p:nvPicPr>
          <p:cNvPr id="4" name="Kép 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D2BE27B1-8959-79A5-AFFF-BDB6673D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457" y="300900"/>
            <a:ext cx="2288328" cy="2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What is significant 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/>
              <a:t>How can we help non-profits measure their </a:t>
            </a:r>
            <a:r>
              <a:rPr lang="en-US" b="1">
                <a:solidFill>
                  <a:srgbClr val="F2A8E5"/>
                </a:solidFill>
              </a:rPr>
              <a:t>impact quantitatively</a:t>
            </a:r>
            <a:r>
              <a:rPr lang="en-US"/>
              <a:t> and </a:t>
            </a:r>
            <a:r>
              <a:rPr lang="en-US" b="1" err="1">
                <a:solidFill>
                  <a:srgbClr val="F2A8E5"/>
                </a:solidFill>
              </a:rPr>
              <a:t>qualitativly</a:t>
            </a:r>
            <a:r>
              <a:rPr lang="en-US"/>
              <a:t>?</a:t>
            </a:r>
            <a:endParaRPr lang="hu-HU"/>
          </a:p>
          <a:p>
            <a:pPr marL="342900" indent="-342900">
              <a:buChar char="•"/>
            </a:pPr>
            <a:r>
              <a:rPr lang="hu-HU" err="1"/>
              <a:t>What</a:t>
            </a:r>
            <a:r>
              <a:rPr lang="hu-HU"/>
              <a:t> </a:t>
            </a:r>
            <a:r>
              <a:rPr lang="hu-HU" err="1"/>
              <a:t>tools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</a:t>
            </a:r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provide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b="1" err="1">
                <a:solidFill>
                  <a:srgbClr val="F2A8E5"/>
                </a:solidFill>
              </a:rPr>
              <a:t>collect</a:t>
            </a:r>
            <a:r>
              <a:rPr lang="hu-HU" b="1">
                <a:solidFill>
                  <a:srgbClr val="F2A8E5"/>
                </a:solidFill>
              </a:rPr>
              <a:t> and </a:t>
            </a:r>
            <a:r>
              <a:rPr lang="hu-HU" b="1" err="1">
                <a:solidFill>
                  <a:srgbClr val="F2A8E5"/>
                </a:solidFill>
              </a:rPr>
              <a:t>analyze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data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b="1" err="1">
                <a:solidFill>
                  <a:srgbClr val="F2A8E5"/>
                </a:solidFill>
              </a:rPr>
              <a:t>reflects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the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results</a:t>
            </a:r>
            <a:r>
              <a:rPr lang="hu-HU" b="1">
                <a:solidFill>
                  <a:srgbClr val="F2A8E5"/>
                </a:solidFill>
              </a:rPr>
              <a:t> and </a:t>
            </a:r>
            <a:r>
              <a:rPr lang="hu-HU" b="1" err="1">
                <a:solidFill>
                  <a:srgbClr val="F2A8E5"/>
                </a:solidFill>
              </a:rPr>
              <a:t>effectiveness</a:t>
            </a:r>
            <a:r>
              <a:rPr lang="hu-HU"/>
              <a:t> of non-profit </a:t>
            </a:r>
            <a:r>
              <a:rPr lang="hu-HU" err="1"/>
              <a:t>initatives</a:t>
            </a:r>
            <a:r>
              <a:rPr lang="hu-HU"/>
              <a:t>?</a:t>
            </a:r>
          </a:p>
          <a:p>
            <a:pPr marL="342900" indent="-342900">
              <a:buChar char="•"/>
            </a:pPr>
            <a:r>
              <a:rPr lang="hu-HU" err="1"/>
              <a:t>How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non-</a:t>
            </a:r>
            <a:r>
              <a:rPr lang="hu-HU" err="1"/>
              <a:t>profits</a:t>
            </a:r>
            <a:r>
              <a:rPr lang="hu-HU"/>
              <a:t> </a:t>
            </a:r>
            <a:r>
              <a:rPr lang="hu-HU" err="1"/>
              <a:t>make</a:t>
            </a:r>
            <a:r>
              <a:rPr lang="hu-HU"/>
              <a:t> </a:t>
            </a:r>
            <a:r>
              <a:rPr lang="hu-HU" b="1" err="1">
                <a:solidFill>
                  <a:srgbClr val="F2A8E5"/>
                </a:solidFill>
              </a:rPr>
              <a:t>informed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decisions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based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on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the</a:t>
            </a:r>
            <a:r>
              <a:rPr lang="hu-HU" b="1">
                <a:solidFill>
                  <a:srgbClr val="F2A8E5"/>
                </a:solidFill>
              </a:rPr>
              <a:t> </a:t>
            </a:r>
            <a:r>
              <a:rPr lang="hu-HU" b="1" err="1">
                <a:solidFill>
                  <a:srgbClr val="F2A8E5"/>
                </a:solidFill>
              </a:rPr>
              <a:t>data</a:t>
            </a:r>
            <a:r>
              <a:rPr lang="hu-HU" b="1"/>
              <a:t> </a:t>
            </a:r>
            <a:r>
              <a:rPr lang="hu-HU" err="1"/>
              <a:t>they</a:t>
            </a:r>
            <a:r>
              <a:rPr lang="hu-HU"/>
              <a:t> </a:t>
            </a:r>
            <a:r>
              <a:rPr lang="hu-HU" err="1"/>
              <a:t>collect</a:t>
            </a:r>
            <a:r>
              <a:rPr lang="hu-HU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11" y="571499"/>
            <a:ext cx="9779183" cy="760017"/>
          </a:xfrm>
        </p:spPr>
        <p:txBody>
          <a:bodyPr/>
          <a:lstStyle/>
          <a:p>
            <a:r>
              <a:rPr lang="en-US" err="1"/>
              <a:t>Signifimpact</a:t>
            </a:r>
            <a:r>
              <a:rPr lang="en-US"/>
              <a:t> – impact tracker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app_demo_without_audio">
            <a:hlinkClick r:id="" action="ppaction://media"/>
            <a:extLst>
              <a:ext uri="{FF2B5EF4-FFF2-40B4-BE49-F238E27FC236}">
                <a16:creationId xmlns:a16="http://schemas.microsoft.com/office/drawing/2014/main" id="{81494792-3795-5C00-198C-591AA8D77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026" y="1328146"/>
            <a:ext cx="8462360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B64759-AEFC-0D96-B273-15A85C53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4" y="456548"/>
            <a:ext cx="8401624" cy="1026131"/>
          </a:xfrm>
        </p:spPr>
        <p:txBody>
          <a:bodyPr/>
          <a:lstStyle/>
          <a:p>
            <a:r>
              <a:rPr lang="hu-HU"/>
              <a:t>The </a:t>
            </a:r>
            <a:r>
              <a:rPr lang="hu-HU" err="1"/>
              <a:t>Dashboard</a:t>
            </a:r>
          </a:p>
        </p:txBody>
      </p:sp>
      <p:pic>
        <p:nvPicPr>
          <p:cNvPr id="47" name="Kép 46" descr="A képen szöveg, képernyőkép, diagram, szám látható&#10;&#10;Automatikusan generált leírás">
            <a:extLst>
              <a:ext uri="{FF2B5EF4-FFF2-40B4-BE49-F238E27FC236}">
                <a16:creationId xmlns:a16="http://schemas.microsoft.com/office/drawing/2014/main" id="{90B2B659-5DE5-087E-2C4E-AD79AEF9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93" y="1799557"/>
            <a:ext cx="9143193" cy="42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36" y="796264"/>
            <a:ext cx="3354937" cy="761334"/>
          </a:xfrm>
        </p:spPr>
        <p:txBody>
          <a:bodyPr>
            <a:normAutofit/>
          </a:bodyPr>
          <a:lstStyle/>
          <a:p>
            <a:r>
              <a:rPr lang="en-US"/>
              <a:t>Highlights</a:t>
            </a:r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34068341"/>
              </p:ext>
            </p:extLst>
          </p:nvPr>
        </p:nvGraphicFramePr>
        <p:xfrm>
          <a:off x="1251312" y="2082555"/>
          <a:ext cx="9689375" cy="3882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700107" y="2645144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C313-80C0-8840-8702-F1084174C592}"/>
              </a:ext>
            </a:extLst>
          </p:cNvPr>
          <p:cNvSpPr txBox="1"/>
          <p:nvPr/>
        </p:nvSpPr>
        <p:spPr>
          <a:xfrm>
            <a:off x="5921780" y="2645333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63C6B-1856-BC43-A090-B182EAB34EB8}"/>
              </a:ext>
            </a:extLst>
          </p:cNvPr>
          <p:cNvSpPr txBox="1"/>
          <p:nvPr/>
        </p:nvSpPr>
        <p:spPr>
          <a:xfrm>
            <a:off x="9190043" y="2645333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enorite" pitchFamily="2" charset="0"/>
              </a:rPr>
              <a:t>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83" name="Szövegdoboz 982">
            <a:extLst>
              <a:ext uri="{FF2B5EF4-FFF2-40B4-BE49-F238E27FC236}">
                <a16:creationId xmlns:a16="http://schemas.microsoft.com/office/drawing/2014/main" id="{39F626EF-9553-FD5B-2E2A-489F24B6BBE8}"/>
              </a:ext>
            </a:extLst>
          </p:cNvPr>
          <p:cNvSpPr txBox="1"/>
          <p:nvPr/>
        </p:nvSpPr>
        <p:spPr>
          <a:xfrm>
            <a:off x="5386296" y="550709"/>
            <a:ext cx="5361015" cy="132343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000" b="1" err="1">
                <a:ea typeface="+mn-lt"/>
                <a:cs typeface="+mn-lt"/>
              </a:rPr>
              <a:t>Our</a:t>
            </a:r>
            <a:r>
              <a:rPr lang="hu-HU" sz="2000" b="1">
                <a:ea typeface="+mn-lt"/>
                <a:cs typeface="+mn-lt"/>
              </a:rPr>
              <a:t> </a:t>
            </a:r>
            <a:r>
              <a:rPr lang="hu-HU" sz="2000" b="1" err="1">
                <a:ea typeface="+mn-lt"/>
                <a:cs typeface="+mn-lt"/>
              </a:rPr>
              <a:t>stack</a:t>
            </a:r>
            <a:r>
              <a:rPr lang="hu-HU" sz="2000" b="1">
                <a:ea typeface="+mn-lt"/>
                <a:cs typeface="+mn-lt"/>
              </a:rPr>
              <a:t>:</a:t>
            </a:r>
            <a:endParaRPr lang="hu-HU" b="1"/>
          </a:p>
          <a:p>
            <a:pPr algn="ctr"/>
            <a:r>
              <a:rPr lang="hu-HU" sz="2000" err="1">
                <a:ea typeface="+mn-lt"/>
                <a:cs typeface="+mn-lt"/>
              </a:rPr>
              <a:t>Javascript</a:t>
            </a:r>
            <a:r>
              <a:rPr lang="hu-HU" sz="2000">
                <a:ea typeface="+mn-lt"/>
                <a:cs typeface="+mn-lt"/>
              </a:rPr>
              <a:t> frontend (</a:t>
            </a:r>
            <a:r>
              <a:rPr lang="hu-HU" sz="2000" err="1">
                <a:ea typeface="+mn-lt"/>
                <a:cs typeface="+mn-lt"/>
              </a:rPr>
              <a:t>React</a:t>
            </a:r>
            <a:r>
              <a:rPr lang="hu-HU" sz="2000">
                <a:ea typeface="+mn-lt"/>
                <a:cs typeface="+mn-lt"/>
              </a:rPr>
              <a:t> </a:t>
            </a:r>
            <a:r>
              <a:rPr lang="hu-HU" sz="2000" err="1">
                <a:ea typeface="+mn-lt"/>
                <a:cs typeface="+mn-lt"/>
              </a:rPr>
              <a:t>framework</a:t>
            </a:r>
            <a:r>
              <a:rPr lang="hu-HU" sz="2000">
                <a:ea typeface="+mn-lt"/>
                <a:cs typeface="+mn-lt"/>
              </a:rPr>
              <a:t>)</a:t>
            </a:r>
          </a:p>
          <a:p>
            <a:pPr algn="ctr"/>
            <a:r>
              <a:rPr lang="hu-HU" sz="2000">
                <a:ea typeface="+mn-lt"/>
                <a:cs typeface="+mn-lt"/>
              </a:rPr>
              <a:t> + </a:t>
            </a:r>
            <a:endParaRPr lang="hu-HU" sz="2000"/>
          </a:p>
          <a:p>
            <a:pPr algn="ctr"/>
            <a:r>
              <a:rPr lang="hu-HU" sz="2000">
                <a:ea typeface="+mn-lt"/>
                <a:cs typeface="+mn-lt"/>
              </a:rPr>
              <a:t>Python backend (</a:t>
            </a:r>
            <a:r>
              <a:rPr lang="hu-HU" sz="2000" err="1">
                <a:ea typeface="+mn-lt"/>
                <a:cs typeface="+mn-lt"/>
              </a:rPr>
              <a:t>FastAPI</a:t>
            </a:r>
            <a:r>
              <a:rPr lang="hu-HU" sz="2000">
                <a:ea typeface="+mn-lt"/>
                <a:cs typeface="+mn-lt"/>
              </a:rPr>
              <a:t>)</a:t>
            </a:r>
            <a:endParaRPr lang="hu-HU" sz="2000"/>
          </a:p>
        </p:txBody>
      </p:sp>
      <p:sp>
        <p:nvSpPr>
          <p:cNvPr id="1024" name="Szövegdoboz 1023">
            <a:extLst>
              <a:ext uri="{FF2B5EF4-FFF2-40B4-BE49-F238E27FC236}">
                <a16:creationId xmlns:a16="http://schemas.microsoft.com/office/drawing/2014/main" id="{363BBEFC-1E9A-3E6F-7CE4-10A7F7DD631A}"/>
              </a:ext>
            </a:extLst>
          </p:cNvPr>
          <p:cNvSpPr txBox="1"/>
          <p:nvPr/>
        </p:nvSpPr>
        <p:spPr>
          <a:xfrm>
            <a:off x="3750468" y="416718"/>
            <a:ext cx="1035843" cy="404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025" name="Kép 1024" descr="A képen Grafika, kör, szimbólum, művészet látható&#10;&#10;Automatikusan generált leírás">
            <a:extLst>
              <a:ext uri="{FF2B5EF4-FFF2-40B4-BE49-F238E27FC236}">
                <a16:creationId xmlns:a16="http://schemas.microsoft.com/office/drawing/2014/main" id="{9509356D-417A-8CE6-C6CD-1B007F023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8178" y="653653"/>
            <a:ext cx="453629" cy="407194"/>
          </a:xfrm>
          <a:prstGeom prst="rect">
            <a:avLst/>
          </a:prstGeom>
        </p:spPr>
      </p:pic>
      <p:sp>
        <p:nvSpPr>
          <p:cNvPr id="1026" name="Szövegdoboz 1025">
            <a:extLst>
              <a:ext uri="{FF2B5EF4-FFF2-40B4-BE49-F238E27FC236}">
                <a16:creationId xmlns:a16="http://schemas.microsoft.com/office/drawing/2014/main" id="{8CACC652-7ED7-2081-7106-A055B9589CF4}"/>
              </a:ext>
            </a:extLst>
          </p:cNvPr>
          <p:cNvSpPr txBox="1"/>
          <p:nvPr/>
        </p:nvSpPr>
        <p:spPr>
          <a:xfrm>
            <a:off x="1666874" y="47625"/>
            <a:ext cx="654843" cy="392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pic>
        <p:nvPicPr>
          <p:cNvPr id="1027" name="Kép 1026" descr="A képen Betűtípus, Grafika, szöveg, embléma látható&#10;&#10;Automatikusan generált leírás">
            <a:extLst>
              <a:ext uri="{FF2B5EF4-FFF2-40B4-BE49-F238E27FC236}">
                <a16:creationId xmlns:a16="http://schemas.microsoft.com/office/drawing/2014/main" id="{DFC24672-BF93-F618-2E77-2CF2BE8E1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631" y="1456134"/>
            <a:ext cx="1156097" cy="4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Coming soon...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162903"/>
            <a:ext cx="10111857" cy="31216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User roles: admin, project leader and volunteer 👪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Project Level Reporting 📒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Data Security and Protection 🔐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Dynamic Data Visualization 📊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AI powered Reporting and Analyzing Tools 📃📈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Integration with External Platforms 💻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And even more… 💡📚</a:t>
            </a:r>
            <a:endParaRPr lang="en-US"/>
          </a:p>
          <a:p>
            <a:pPr marL="342900" indent="-342900">
              <a:buChar char="•"/>
            </a:pPr>
            <a:endParaRPr lang="en-US" sz="2300"/>
          </a:p>
          <a:p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err="1"/>
              <a:t>Signifimpact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275" y="5170487"/>
            <a:ext cx="6220278" cy="89932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2274" y="6068007"/>
            <a:ext cx="6220277" cy="511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296BF6"/>
                </a:solidFill>
              </a:rPr>
              <a:t>The Starsplusplus team</a:t>
            </a:r>
          </a:p>
        </p:txBody>
      </p:sp>
      <p:pic>
        <p:nvPicPr>
          <p:cNvPr id="4" name="Kép 3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21A56189-6CF0-8753-E529-B8FB012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4" y="252045"/>
            <a:ext cx="3176954" cy="3176954"/>
          </a:xfrm>
          <a:prstGeom prst="rect">
            <a:avLst/>
          </a:prstGeom>
        </p:spPr>
      </p:pic>
      <p:pic>
        <p:nvPicPr>
          <p:cNvPr id="5" name="Kép 4" descr="A képen ruházat, szöveg, személy, nő látható&#10;&#10;Automatikusan generált leírás">
            <a:extLst>
              <a:ext uri="{FF2B5EF4-FFF2-40B4-BE49-F238E27FC236}">
                <a16:creationId xmlns:a16="http://schemas.microsoft.com/office/drawing/2014/main" id="{6CDD04F2-2FCC-8072-FA76-6BF58A2A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3" y="413147"/>
            <a:ext cx="6081713" cy="45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C465B7-820B-4DEA-AB4B-5167C1BE907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Welcome Let's make your efforts meaningful!</vt:lpstr>
      <vt:lpstr>What is significant impact?</vt:lpstr>
      <vt:lpstr>Signifimpact – impact tracker</vt:lpstr>
      <vt:lpstr>The Dashboard</vt:lpstr>
      <vt:lpstr>Highlights</vt:lpstr>
      <vt:lpstr>Coming soon...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4</cp:revision>
  <dcterms:created xsi:type="dcterms:W3CDTF">2023-11-12T12:41:49Z</dcterms:created>
  <dcterms:modified xsi:type="dcterms:W3CDTF">2023-11-12T15:10:31Z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